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1338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5093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58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3DEFFD-E157-AAC7-99FA-39800B8FFA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856" t="12042" r="12176" b="29168"/>
          <a:stretch/>
        </p:blipFill>
        <p:spPr>
          <a:xfrm>
            <a:off x="6976152" y="145247"/>
            <a:ext cx="7530377" cy="307303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16EEC8-99E7-8EFA-7138-32795BC121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10" r="83389" b="-2413"/>
          <a:stretch/>
        </p:blipFill>
        <p:spPr>
          <a:xfrm>
            <a:off x="231082" y="1134554"/>
            <a:ext cx="1989574" cy="571842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3772" y="3313332"/>
            <a:ext cx="12620759" cy="1602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Система оптимизации доставки с автоматической кластеризацией заказов</a:t>
            </a:r>
            <a:endParaRPr lang="en-US" sz="40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pic>
        <p:nvPicPr>
          <p:cNvPr id="1032" name="Picture 8" descr="Российские операционные системы | Российская ОС купить в Москве">
            <a:extLst>
              <a:ext uri="{FF2B5EF4-FFF2-40B4-BE49-F238E27FC236}">
                <a16:creationId xmlns:a16="http://schemas.microsoft.com/office/drawing/2014/main" id="{EF2E583A-0EC8-DBC9-1B6B-6985A70F9B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640" y="5011317"/>
            <a:ext cx="8194760" cy="307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r="14792"/>
          <a:stretch/>
        </p:blipFill>
        <p:spPr>
          <a:xfrm>
            <a:off x="-1" y="0"/>
            <a:ext cx="14630401" cy="3327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14800"/>
            <a:ext cx="41963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Идея проекта</a:t>
            </a:r>
            <a:endParaRPr lang="en-US" sz="445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5163741"/>
            <a:ext cx="4196358" cy="1723509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2599631" y="5398175"/>
            <a:ext cx="8132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Цель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8224" y="588859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Повысить эффективность работы курьеров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через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кластеризацию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163741"/>
            <a:ext cx="4196358" cy="1723509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32601" y="5398175"/>
            <a:ext cx="13812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Задача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451396" y="588859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Группировать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заказы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для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минимизации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времени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доставки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163741"/>
            <a:ext cx="4196358" cy="1723509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20769" y="5398175"/>
            <a:ext cx="14538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Функции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874568" y="588859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Система аккаунтов, интерактивная карта и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поддержка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xls-файлов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14630" y="1066323"/>
            <a:ext cx="5926241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ru-RU" sz="4150" b="1" dirty="0">
                <a:solidFill>
                  <a:srgbClr val="000000"/>
                </a:solidFill>
                <a:highlight>
                  <a:srgbClr val="C0C0C0"/>
                </a:highligh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Вид от лица логиста</a:t>
            </a:r>
          </a:p>
          <a:p>
            <a:pPr marL="0" indent="0" algn="l">
              <a:lnSpc>
                <a:spcPts val="5200"/>
              </a:lnSpc>
              <a:buNone/>
            </a:pPr>
            <a:endParaRPr lang="en-US" sz="4150" dirty="0">
              <a:highlight>
                <a:srgbClr val="C0C0C0"/>
              </a:highlight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318972" y="2322646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840168" y="2244192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Проекты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843939" y="2500689"/>
            <a:ext cx="6396533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Создание, удаление и управление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проектами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с</a:t>
            </a:r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заказами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и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курьерами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840169" y="3468846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Заказы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840169" y="3714601"/>
            <a:ext cx="6400303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Импорт из xls, редактирование,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распределение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и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поиск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заказов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840169" y="4497811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Карта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7840169" y="4755342"/>
            <a:ext cx="6489203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Отображение точек заказов и склада с цветовой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маркировкой</a:t>
            </a: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курьеров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43939" y="573308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Cascadia Mono SemiBold" panose="020B0609020000020004" pitchFamily="49" charset="0"/>
              </a:rPr>
              <a:t>Курьеры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7843939" y="6024971"/>
            <a:ext cx="5596932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Просмотр и фильтрация курьеров с </a:t>
            </a: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назначенными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заказами</a:t>
            </a:r>
            <a:endParaRPr lang="en-US" sz="1650" dirty="0">
              <a:solidFill>
                <a:schemeClr val="tx1">
                  <a:lumMod val="75000"/>
                  <a:lumOff val="25000"/>
                </a:schemeClr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A121364-82B4-4402-A7B1-9A9EDA2147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643" t="13794" r="28586" b="13442"/>
          <a:stretch/>
        </p:blipFill>
        <p:spPr>
          <a:xfrm>
            <a:off x="898754" y="1374775"/>
            <a:ext cx="5891480" cy="5480050"/>
          </a:xfrm>
          <a:prstGeom prst="rect">
            <a:avLst/>
          </a:prstGeom>
        </p:spPr>
      </p:pic>
      <p:sp>
        <p:nvSpPr>
          <p:cNvPr id="24" name="Shape 1">
            <a:extLst>
              <a:ext uri="{FF2B5EF4-FFF2-40B4-BE49-F238E27FC236}">
                <a16:creationId xmlns:a16="http://schemas.microsoft.com/office/drawing/2014/main" id="{B9C01179-9022-9147-D004-3F27BE75C209}"/>
              </a:ext>
            </a:extLst>
          </p:cNvPr>
          <p:cNvSpPr/>
          <p:nvPr/>
        </p:nvSpPr>
        <p:spPr>
          <a:xfrm>
            <a:off x="7311432" y="3593723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5" name="Shape 1">
            <a:extLst>
              <a:ext uri="{FF2B5EF4-FFF2-40B4-BE49-F238E27FC236}">
                <a16:creationId xmlns:a16="http://schemas.microsoft.com/office/drawing/2014/main" id="{A063C041-9E63-2806-643F-84A338D5F51E}"/>
              </a:ext>
            </a:extLst>
          </p:cNvPr>
          <p:cNvSpPr/>
          <p:nvPr/>
        </p:nvSpPr>
        <p:spPr>
          <a:xfrm>
            <a:off x="7260632" y="4628541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6" name="Shape 1">
            <a:extLst>
              <a:ext uri="{FF2B5EF4-FFF2-40B4-BE49-F238E27FC236}">
                <a16:creationId xmlns:a16="http://schemas.microsoft.com/office/drawing/2014/main" id="{DEC2F774-E16E-D9D3-9EEE-A28B320F830B}"/>
              </a:ext>
            </a:extLst>
          </p:cNvPr>
          <p:cNvSpPr/>
          <p:nvPr/>
        </p:nvSpPr>
        <p:spPr>
          <a:xfrm>
            <a:off x="7260632" y="5925256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239A85B-09C0-7643-F8C4-D613480659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936"/>
          <a:stretch/>
        </p:blipFill>
        <p:spPr>
          <a:xfrm>
            <a:off x="563610" y="6070600"/>
            <a:ext cx="6763694" cy="1455504"/>
          </a:xfrm>
          <a:custGeom>
            <a:avLst/>
            <a:gdLst>
              <a:gd name="connsiteX0" fmla="*/ 0 w 6763694"/>
              <a:gd name="connsiteY0" fmla="*/ 0 h 1455504"/>
              <a:gd name="connsiteX1" fmla="*/ 496004 w 6763694"/>
              <a:gd name="connsiteY1" fmla="*/ 0 h 1455504"/>
              <a:gd name="connsiteX2" fmla="*/ 1127282 w 6763694"/>
              <a:gd name="connsiteY2" fmla="*/ 0 h 1455504"/>
              <a:gd name="connsiteX3" fmla="*/ 1555650 w 6763694"/>
              <a:gd name="connsiteY3" fmla="*/ 0 h 1455504"/>
              <a:gd name="connsiteX4" fmla="*/ 2254565 w 6763694"/>
              <a:gd name="connsiteY4" fmla="*/ 0 h 1455504"/>
              <a:gd name="connsiteX5" fmla="*/ 2615295 w 6763694"/>
              <a:gd name="connsiteY5" fmla="*/ 0 h 1455504"/>
              <a:gd name="connsiteX6" fmla="*/ 3111299 w 6763694"/>
              <a:gd name="connsiteY6" fmla="*/ 0 h 1455504"/>
              <a:gd name="connsiteX7" fmla="*/ 3607303 w 6763694"/>
              <a:gd name="connsiteY7" fmla="*/ 0 h 1455504"/>
              <a:gd name="connsiteX8" fmla="*/ 4238582 w 6763694"/>
              <a:gd name="connsiteY8" fmla="*/ 0 h 1455504"/>
              <a:gd name="connsiteX9" fmla="*/ 4666949 w 6763694"/>
              <a:gd name="connsiteY9" fmla="*/ 0 h 1455504"/>
              <a:gd name="connsiteX10" fmla="*/ 5162953 w 6763694"/>
              <a:gd name="connsiteY10" fmla="*/ 0 h 1455504"/>
              <a:gd name="connsiteX11" fmla="*/ 5726594 w 6763694"/>
              <a:gd name="connsiteY11" fmla="*/ 0 h 1455504"/>
              <a:gd name="connsiteX12" fmla="*/ 6222598 w 6763694"/>
              <a:gd name="connsiteY12" fmla="*/ 0 h 1455504"/>
              <a:gd name="connsiteX13" fmla="*/ 6763694 w 6763694"/>
              <a:gd name="connsiteY13" fmla="*/ 0 h 1455504"/>
              <a:gd name="connsiteX14" fmla="*/ 6763694 w 6763694"/>
              <a:gd name="connsiteY14" fmla="*/ 441503 h 1455504"/>
              <a:gd name="connsiteX15" fmla="*/ 6763694 w 6763694"/>
              <a:gd name="connsiteY15" fmla="*/ 912116 h 1455504"/>
              <a:gd name="connsiteX16" fmla="*/ 6763694 w 6763694"/>
              <a:gd name="connsiteY16" fmla="*/ 1455504 h 1455504"/>
              <a:gd name="connsiteX17" fmla="*/ 6335327 w 6763694"/>
              <a:gd name="connsiteY17" fmla="*/ 1455504 h 1455504"/>
              <a:gd name="connsiteX18" fmla="*/ 5974596 w 6763694"/>
              <a:gd name="connsiteY18" fmla="*/ 1455504 h 1455504"/>
              <a:gd name="connsiteX19" fmla="*/ 5343318 w 6763694"/>
              <a:gd name="connsiteY19" fmla="*/ 1455504 h 1455504"/>
              <a:gd name="connsiteX20" fmla="*/ 4982588 w 6763694"/>
              <a:gd name="connsiteY20" fmla="*/ 1455504 h 1455504"/>
              <a:gd name="connsiteX21" fmla="*/ 4283673 w 6763694"/>
              <a:gd name="connsiteY21" fmla="*/ 1455504 h 1455504"/>
              <a:gd name="connsiteX22" fmla="*/ 3855306 w 6763694"/>
              <a:gd name="connsiteY22" fmla="*/ 1455504 h 1455504"/>
              <a:gd name="connsiteX23" fmla="*/ 3156391 w 6763694"/>
              <a:gd name="connsiteY23" fmla="*/ 1455504 h 1455504"/>
              <a:gd name="connsiteX24" fmla="*/ 2592749 w 6763694"/>
              <a:gd name="connsiteY24" fmla="*/ 1455504 h 1455504"/>
              <a:gd name="connsiteX25" fmla="*/ 2164382 w 6763694"/>
              <a:gd name="connsiteY25" fmla="*/ 1455504 h 1455504"/>
              <a:gd name="connsiteX26" fmla="*/ 1600741 w 6763694"/>
              <a:gd name="connsiteY26" fmla="*/ 1455504 h 1455504"/>
              <a:gd name="connsiteX27" fmla="*/ 1104737 w 6763694"/>
              <a:gd name="connsiteY27" fmla="*/ 1455504 h 1455504"/>
              <a:gd name="connsiteX28" fmla="*/ 676369 w 6763694"/>
              <a:gd name="connsiteY28" fmla="*/ 1455504 h 1455504"/>
              <a:gd name="connsiteX29" fmla="*/ 0 w 6763694"/>
              <a:gd name="connsiteY29" fmla="*/ 1455504 h 1455504"/>
              <a:gd name="connsiteX30" fmla="*/ 0 w 6763694"/>
              <a:gd name="connsiteY30" fmla="*/ 970336 h 1455504"/>
              <a:gd name="connsiteX31" fmla="*/ 0 w 6763694"/>
              <a:gd name="connsiteY31" fmla="*/ 528833 h 1455504"/>
              <a:gd name="connsiteX32" fmla="*/ 0 w 6763694"/>
              <a:gd name="connsiteY32" fmla="*/ 0 h 145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763694" h="1455504" fill="none" extrusionOk="0">
                <a:moveTo>
                  <a:pt x="0" y="0"/>
                </a:moveTo>
                <a:cubicBezTo>
                  <a:pt x="240360" y="-47827"/>
                  <a:pt x="250238" y="52116"/>
                  <a:pt x="496004" y="0"/>
                </a:cubicBezTo>
                <a:cubicBezTo>
                  <a:pt x="741770" y="-52116"/>
                  <a:pt x="993191" y="1801"/>
                  <a:pt x="1127282" y="0"/>
                </a:cubicBezTo>
                <a:cubicBezTo>
                  <a:pt x="1261373" y="-1801"/>
                  <a:pt x="1377228" y="33744"/>
                  <a:pt x="1555650" y="0"/>
                </a:cubicBezTo>
                <a:cubicBezTo>
                  <a:pt x="1734072" y="-33744"/>
                  <a:pt x="1970878" y="21811"/>
                  <a:pt x="2254565" y="0"/>
                </a:cubicBezTo>
                <a:cubicBezTo>
                  <a:pt x="2538252" y="-21811"/>
                  <a:pt x="2460769" y="5632"/>
                  <a:pt x="2615295" y="0"/>
                </a:cubicBezTo>
                <a:cubicBezTo>
                  <a:pt x="2769821" y="-5632"/>
                  <a:pt x="2981523" y="16321"/>
                  <a:pt x="3111299" y="0"/>
                </a:cubicBezTo>
                <a:cubicBezTo>
                  <a:pt x="3241075" y="-16321"/>
                  <a:pt x="3419095" y="21383"/>
                  <a:pt x="3607303" y="0"/>
                </a:cubicBezTo>
                <a:cubicBezTo>
                  <a:pt x="3795511" y="-21383"/>
                  <a:pt x="4031553" y="28123"/>
                  <a:pt x="4238582" y="0"/>
                </a:cubicBezTo>
                <a:cubicBezTo>
                  <a:pt x="4445611" y="-28123"/>
                  <a:pt x="4488011" y="6503"/>
                  <a:pt x="4666949" y="0"/>
                </a:cubicBezTo>
                <a:cubicBezTo>
                  <a:pt x="4845887" y="-6503"/>
                  <a:pt x="5016352" y="2954"/>
                  <a:pt x="5162953" y="0"/>
                </a:cubicBezTo>
                <a:cubicBezTo>
                  <a:pt x="5309554" y="-2954"/>
                  <a:pt x="5533093" y="23138"/>
                  <a:pt x="5726594" y="0"/>
                </a:cubicBezTo>
                <a:cubicBezTo>
                  <a:pt x="5920095" y="-23138"/>
                  <a:pt x="6061486" y="47356"/>
                  <a:pt x="6222598" y="0"/>
                </a:cubicBezTo>
                <a:cubicBezTo>
                  <a:pt x="6383710" y="-47356"/>
                  <a:pt x="6528171" y="3164"/>
                  <a:pt x="6763694" y="0"/>
                </a:cubicBezTo>
                <a:cubicBezTo>
                  <a:pt x="6815799" y="202799"/>
                  <a:pt x="6730250" y="322373"/>
                  <a:pt x="6763694" y="441503"/>
                </a:cubicBezTo>
                <a:cubicBezTo>
                  <a:pt x="6797138" y="560633"/>
                  <a:pt x="6753244" y="705224"/>
                  <a:pt x="6763694" y="912116"/>
                </a:cubicBezTo>
                <a:cubicBezTo>
                  <a:pt x="6774144" y="1119008"/>
                  <a:pt x="6708667" y="1301049"/>
                  <a:pt x="6763694" y="1455504"/>
                </a:cubicBezTo>
                <a:cubicBezTo>
                  <a:pt x="6619324" y="1496701"/>
                  <a:pt x="6528143" y="1414863"/>
                  <a:pt x="6335327" y="1455504"/>
                </a:cubicBezTo>
                <a:cubicBezTo>
                  <a:pt x="6142511" y="1496145"/>
                  <a:pt x="6057000" y="1448985"/>
                  <a:pt x="5974596" y="1455504"/>
                </a:cubicBezTo>
                <a:cubicBezTo>
                  <a:pt x="5892192" y="1462023"/>
                  <a:pt x="5558205" y="1428069"/>
                  <a:pt x="5343318" y="1455504"/>
                </a:cubicBezTo>
                <a:cubicBezTo>
                  <a:pt x="5128431" y="1482939"/>
                  <a:pt x="5085228" y="1450692"/>
                  <a:pt x="4982588" y="1455504"/>
                </a:cubicBezTo>
                <a:cubicBezTo>
                  <a:pt x="4879948" y="1460316"/>
                  <a:pt x="4627858" y="1440861"/>
                  <a:pt x="4283673" y="1455504"/>
                </a:cubicBezTo>
                <a:cubicBezTo>
                  <a:pt x="3939489" y="1470147"/>
                  <a:pt x="3979940" y="1452251"/>
                  <a:pt x="3855306" y="1455504"/>
                </a:cubicBezTo>
                <a:cubicBezTo>
                  <a:pt x="3730672" y="1458757"/>
                  <a:pt x="3379366" y="1374517"/>
                  <a:pt x="3156391" y="1455504"/>
                </a:cubicBezTo>
                <a:cubicBezTo>
                  <a:pt x="2933417" y="1536491"/>
                  <a:pt x="2820080" y="1415503"/>
                  <a:pt x="2592749" y="1455504"/>
                </a:cubicBezTo>
                <a:cubicBezTo>
                  <a:pt x="2365418" y="1495505"/>
                  <a:pt x="2275707" y="1448577"/>
                  <a:pt x="2164382" y="1455504"/>
                </a:cubicBezTo>
                <a:cubicBezTo>
                  <a:pt x="2053057" y="1462431"/>
                  <a:pt x="1782106" y="1442215"/>
                  <a:pt x="1600741" y="1455504"/>
                </a:cubicBezTo>
                <a:cubicBezTo>
                  <a:pt x="1419376" y="1468793"/>
                  <a:pt x="1206344" y="1418459"/>
                  <a:pt x="1104737" y="1455504"/>
                </a:cubicBezTo>
                <a:cubicBezTo>
                  <a:pt x="1003130" y="1492549"/>
                  <a:pt x="797910" y="1422024"/>
                  <a:pt x="676369" y="1455504"/>
                </a:cubicBezTo>
                <a:cubicBezTo>
                  <a:pt x="554828" y="1488984"/>
                  <a:pt x="166614" y="1453898"/>
                  <a:pt x="0" y="1455504"/>
                </a:cubicBezTo>
                <a:cubicBezTo>
                  <a:pt x="-34131" y="1289154"/>
                  <a:pt x="57250" y="1083406"/>
                  <a:pt x="0" y="970336"/>
                </a:cubicBezTo>
                <a:cubicBezTo>
                  <a:pt x="-57250" y="857266"/>
                  <a:pt x="50316" y="689592"/>
                  <a:pt x="0" y="528833"/>
                </a:cubicBezTo>
                <a:cubicBezTo>
                  <a:pt x="-50316" y="368074"/>
                  <a:pt x="48782" y="166670"/>
                  <a:pt x="0" y="0"/>
                </a:cubicBezTo>
                <a:close/>
              </a:path>
              <a:path w="6763694" h="1455504" stroke="0" extrusionOk="0">
                <a:moveTo>
                  <a:pt x="0" y="0"/>
                </a:moveTo>
                <a:cubicBezTo>
                  <a:pt x="279244" y="-64432"/>
                  <a:pt x="312846" y="47311"/>
                  <a:pt x="563641" y="0"/>
                </a:cubicBezTo>
                <a:cubicBezTo>
                  <a:pt x="814436" y="-47311"/>
                  <a:pt x="1018134" y="72968"/>
                  <a:pt x="1194919" y="0"/>
                </a:cubicBezTo>
                <a:cubicBezTo>
                  <a:pt x="1371704" y="-72968"/>
                  <a:pt x="1558691" y="27117"/>
                  <a:pt x="1758560" y="0"/>
                </a:cubicBezTo>
                <a:cubicBezTo>
                  <a:pt x="1958429" y="-27117"/>
                  <a:pt x="2114169" y="17734"/>
                  <a:pt x="2322202" y="0"/>
                </a:cubicBezTo>
                <a:cubicBezTo>
                  <a:pt x="2530235" y="-17734"/>
                  <a:pt x="2657156" y="54250"/>
                  <a:pt x="2818206" y="0"/>
                </a:cubicBezTo>
                <a:cubicBezTo>
                  <a:pt x="2979256" y="-54250"/>
                  <a:pt x="3167668" y="33102"/>
                  <a:pt x="3449484" y="0"/>
                </a:cubicBezTo>
                <a:cubicBezTo>
                  <a:pt x="3731300" y="-33102"/>
                  <a:pt x="3681256" y="23287"/>
                  <a:pt x="3877851" y="0"/>
                </a:cubicBezTo>
                <a:cubicBezTo>
                  <a:pt x="4074446" y="-23287"/>
                  <a:pt x="4272221" y="63867"/>
                  <a:pt x="4509129" y="0"/>
                </a:cubicBezTo>
                <a:cubicBezTo>
                  <a:pt x="4746037" y="-63867"/>
                  <a:pt x="4750954" y="8928"/>
                  <a:pt x="4869860" y="0"/>
                </a:cubicBezTo>
                <a:cubicBezTo>
                  <a:pt x="4988766" y="-8928"/>
                  <a:pt x="5191575" y="8666"/>
                  <a:pt x="5433501" y="0"/>
                </a:cubicBezTo>
                <a:cubicBezTo>
                  <a:pt x="5675427" y="-8666"/>
                  <a:pt x="5655794" y="20936"/>
                  <a:pt x="5794231" y="0"/>
                </a:cubicBezTo>
                <a:cubicBezTo>
                  <a:pt x="5932668" y="-20936"/>
                  <a:pt x="6075436" y="13840"/>
                  <a:pt x="6154962" y="0"/>
                </a:cubicBezTo>
                <a:cubicBezTo>
                  <a:pt x="6234488" y="-13840"/>
                  <a:pt x="6574210" y="29040"/>
                  <a:pt x="6763694" y="0"/>
                </a:cubicBezTo>
                <a:cubicBezTo>
                  <a:pt x="6797090" y="191344"/>
                  <a:pt x="6758418" y="293482"/>
                  <a:pt x="6763694" y="514278"/>
                </a:cubicBezTo>
                <a:cubicBezTo>
                  <a:pt x="6768970" y="735074"/>
                  <a:pt x="6723549" y="785104"/>
                  <a:pt x="6763694" y="999446"/>
                </a:cubicBezTo>
                <a:cubicBezTo>
                  <a:pt x="6803839" y="1213788"/>
                  <a:pt x="6753415" y="1270489"/>
                  <a:pt x="6763694" y="1455504"/>
                </a:cubicBezTo>
                <a:cubicBezTo>
                  <a:pt x="6499784" y="1519662"/>
                  <a:pt x="6286137" y="1381533"/>
                  <a:pt x="6132416" y="1455504"/>
                </a:cubicBezTo>
                <a:cubicBezTo>
                  <a:pt x="5978695" y="1529475"/>
                  <a:pt x="5785881" y="1433163"/>
                  <a:pt x="5568775" y="1455504"/>
                </a:cubicBezTo>
                <a:cubicBezTo>
                  <a:pt x="5351669" y="1477845"/>
                  <a:pt x="5361242" y="1453055"/>
                  <a:pt x="5208044" y="1455504"/>
                </a:cubicBezTo>
                <a:cubicBezTo>
                  <a:pt x="5054846" y="1457953"/>
                  <a:pt x="4864848" y="1412422"/>
                  <a:pt x="4644403" y="1455504"/>
                </a:cubicBezTo>
                <a:cubicBezTo>
                  <a:pt x="4423958" y="1498586"/>
                  <a:pt x="4301105" y="1398151"/>
                  <a:pt x="4148399" y="1455504"/>
                </a:cubicBezTo>
                <a:cubicBezTo>
                  <a:pt x="3995693" y="1512857"/>
                  <a:pt x="3810861" y="1429353"/>
                  <a:pt x="3584758" y="1455504"/>
                </a:cubicBezTo>
                <a:cubicBezTo>
                  <a:pt x="3358655" y="1481655"/>
                  <a:pt x="3298545" y="1397280"/>
                  <a:pt x="3021117" y="1455504"/>
                </a:cubicBezTo>
                <a:cubicBezTo>
                  <a:pt x="2743689" y="1513728"/>
                  <a:pt x="2604795" y="1388402"/>
                  <a:pt x="2389839" y="1455504"/>
                </a:cubicBezTo>
                <a:cubicBezTo>
                  <a:pt x="2174883" y="1522606"/>
                  <a:pt x="1945106" y="1394511"/>
                  <a:pt x="1758560" y="1455504"/>
                </a:cubicBezTo>
                <a:cubicBezTo>
                  <a:pt x="1572014" y="1516497"/>
                  <a:pt x="1417894" y="1410875"/>
                  <a:pt x="1330193" y="1455504"/>
                </a:cubicBezTo>
                <a:cubicBezTo>
                  <a:pt x="1242492" y="1500133"/>
                  <a:pt x="1102948" y="1421531"/>
                  <a:pt x="901826" y="1455504"/>
                </a:cubicBezTo>
                <a:cubicBezTo>
                  <a:pt x="700704" y="1489477"/>
                  <a:pt x="336909" y="1376917"/>
                  <a:pt x="0" y="1455504"/>
                </a:cubicBezTo>
                <a:cubicBezTo>
                  <a:pt x="-2715" y="1351881"/>
                  <a:pt x="9510" y="1090408"/>
                  <a:pt x="0" y="970336"/>
                </a:cubicBezTo>
                <a:cubicBezTo>
                  <a:pt x="-9510" y="850264"/>
                  <a:pt x="953" y="643177"/>
                  <a:pt x="0" y="470613"/>
                </a:cubicBezTo>
                <a:cubicBezTo>
                  <a:pt x="-953" y="298049"/>
                  <a:pt x="40570" y="192608"/>
                  <a:pt x="0" y="0"/>
                </a:cubicBezTo>
                <a:close/>
              </a:path>
            </a:pathLst>
          </a:custGeom>
          <a:ln w="38100">
            <a:solidFill>
              <a:schemeClr val="tx1">
                <a:lumMod val="65000"/>
                <a:lumOff val="35000"/>
              </a:schemeClr>
            </a:solidFill>
            <a:extLst>
              <a:ext uri="{C807C97D-BFC1-408E-A445-0C87EB9F89A2}">
                <ask:lineSketchStyleProps xmlns:ask="http://schemas.microsoft.com/office/drawing/2018/sketchyshapes" sd="65141622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12" name="Рисунок 11" descr="Изображение выглядит как человек, Человеческое лицо, одежда, Модный аксессуар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37AF7294-2528-54F2-D269-950B3EF4E6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95" r="6581"/>
          <a:stretch/>
        </p:blipFill>
        <p:spPr>
          <a:xfrm>
            <a:off x="7899997" y="1406769"/>
            <a:ext cx="6730403" cy="682283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695859" y="1359515"/>
            <a:ext cx="34554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>
                <a:solidFill>
                  <a:srgbClr val="000000"/>
                </a:solidFill>
                <a:highlight>
                  <a:srgbClr val="C0C0C0"/>
                </a:highligh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Блок </a:t>
            </a:r>
            <a:r>
              <a:rPr lang="en-US" sz="4450" b="1" dirty="0" err="1">
                <a:solidFill>
                  <a:srgbClr val="000000"/>
                </a:solidFill>
                <a:highlight>
                  <a:srgbClr val="C0C0C0"/>
                </a:highligh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курьера</a:t>
            </a:r>
            <a:endParaRPr lang="en-US" sz="4450" dirty="0">
              <a:highlight>
                <a:srgbClr val="C0C0C0"/>
              </a:highlight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177824" y="26884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Функции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177824" y="317884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Просмотр проектов и назначенных заказов без возможности редактирования.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177824" y="44361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Ограничения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77824" y="492656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Отсутствуют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функции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создания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проектов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экспорта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и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распределения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заказов</a:t>
            </a:r>
            <a:endParaRPr lang="en-US" sz="1750" dirty="0"/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8C66A5AB-C843-95E6-B2F6-620498081087}"/>
              </a:ext>
            </a:extLst>
          </p:cNvPr>
          <p:cNvSpPr/>
          <p:nvPr/>
        </p:nvSpPr>
        <p:spPr>
          <a:xfrm>
            <a:off x="1695859" y="2765881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">
            <a:extLst>
              <a:ext uri="{FF2B5EF4-FFF2-40B4-BE49-F238E27FC236}">
                <a16:creationId xmlns:a16="http://schemas.microsoft.com/office/drawing/2014/main" id="{C88A17B6-C4A9-807A-C5F9-806B36951E2B}"/>
              </a:ext>
            </a:extLst>
          </p:cNvPr>
          <p:cNvSpPr/>
          <p:nvPr/>
        </p:nvSpPr>
        <p:spPr>
          <a:xfrm>
            <a:off x="1695859" y="4513599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990" y="2470607"/>
            <a:ext cx="58704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Технологии backend</a:t>
            </a:r>
            <a:endParaRPr lang="en-US" sz="445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374691" y="3454241"/>
            <a:ext cx="84518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Flask, Flask-RESTful, Flask-Login, requests  для </a:t>
            </a:r>
            <a:r>
              <a:rPr lang="en-US" b="1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backend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и </a:t>
            </a:r>
            <a:r>
              <a:rPr lang="en-US" b="1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API</a:t>
            </a:r>
          </a:p>
        </p:txBody>
      </p:sp>
      <p:sp>
        <p:nvSpPr>
          <p:cNvPr id="5" name="Text 2"/>
          <p:cNvSpPr/>
          <p:nvPr/>
        </p:nvSpPr>
        <p:spPr>
          <a:xfrm>
            <a:off x="374691" y="389643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Werkzeug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– </a:t>
            </a:r>
            <a:r>
              <a:rPr lang="ru-RU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для </a:t>
            </a: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создания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паролей</a:t>
            </a:r>
            <a:endParaRPr lang="en-US" dirty="0"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74691" y="43386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SQLAlchemy и </a:t>
            </a: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сериализация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- в </a:t>
            </a:r>
            <a:r>
              <a:rPr lang="en-US" b="1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JSON</a:t>
            </a:r>
            <a:endParaRPr lang="en-US" b="1" dirty="0"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374691" y="47808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pandas </a:t>
            </a:r>
            <a:r>
              <a:rPr lang="ru-RU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- </a:t>
            </a: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для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работы с xls-файлами</a:t>
            </a:r>
            <a:endParaRPr lang="en-US" dirty="0"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A7F0ED94-624C-4AEB-86D2-666CD75D6677}"/>
              </a:ext>
            </a:extLst>
          </p:cNvPr>
          <p:cNvSpPr/>
          <p:nvPr/>
        </p:nvSpPr>
        <p:spPr>
          <a:xfrm>
            <a:off x="374690" y="52230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NumPy, </a:t>
            </a: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NetworkX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, </a:t>
            </a:r>
            <a:r>
              <a:rPr lang="en-US" dirty="0" err="1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Scipy</a:t>
            </a:r>
            <a:r>
              <a:rPr lang="en-US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 - </a:t>
            </a:r>
            <a:r>
              <a:rPr lang="ru-RU" dirty="0">
                <a:solidFill>
                  <a:srgbClr val="272525"/>
                </a:solidFill>
                <a:latin typeface="Cascadia Mono ExtraLight" panose="020B0609020000020004" pitchFamily="49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кластеризация</a:t>
            </a:r>
            <a:endParaRPr lang="en-US" dirty="0">
              <a:solidFill>
                <a:srgbClr val="272525"/>
              </a:solidFill>
              <a:latin typeface="Cascadia Mono ExtraLight" panose="020B0609020000020004" pitchFamily="49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custGeom>
            <a:avLst/>
            <a:gdLst>
              <a:gd name="connsiteX0" fmla="*/ 0 w 5486400"/>
              <a:gd name="connsiteY0" fmla="*/ 0 h 8229600"/>
              <a:gd name="connsiteX1" fmla="*/ 685800 w 5486400"/>
              <a:gd name="connsiteY1" fmla="*/ 0 h 8229600"/>
              <a:gd name="connsiteX2" fmla="*/ 1371600 w 5486400"/>
              <a:gd name="connsiteY2" fmla="*/ 0 h 8229600"/>
              <a:gd name="connsiteX3" fmla="*/ 2057400 w 5486400"/>
              <a:gd name="connsiteY3" fmla="*/ 0 h 8229600"/>
              <a:gd name="connsiteX4" fmla="*/ 2852928 w 5486400"/>
              <a:gd name="connsiteY4" fmla="*/ 0 h 8229600"/>
              <a:gd name="connsiteX5" fmla="*/ 3538728 w 5486400"/>
              <a:gd name="connsiteY5" fmla="*/ 0 h 8229600"/>
              <a:gd name="connsiteX6" fmla="*/ 4114800 w 5486400"/>
              <a:gd name="connsiteY6" fmla="*/ 0 h 8229600"/>
              <a:gd name="connsiteX7" fmla="*/ 4800600 w 5486400"/>
              <a:gd name="connsiteY7" fmla="*/ 0 h 8229600"/>
              <a:gd name="connsiteX8" fmla="*/ 5486400 w 5486400"/>
              <a:gd name="connsiteY8" fmla="*/ 0 h 8229600"/>
              <a:gd name="connsiteX9" fmla="*/ 5486400 w 5486400"/>
              <a:gd name="connsiteY9" fmla="*/ 521208 h 8229600"/>
              <a:gd name="connsiteX10" fmla="*/ 5486400 w 5486400"/>
              <a:gd name="connsiteY10" fmla="*/ 1042416 h 8229600"/>
              <a:gd name="connsiteX11" fmla="*/ 5486400 w 5486400"/>
              <a:gd name="connsiteY11" fmla="*/ 1563624 h 8229600"/>
              <a:gd name="connsiteX12" fmla="*/ 5486400 w 5486400"/>
              <a:gd name="connsiteY12" fmla="*/ 2249424 h 8229600"/>
              <a:gd name="connsiteX13" fmla="*/ 5486400 w 5486400"/>
              <a:gd name="connsiteY13" fmla="*/ 3017520 h 8229600"/>
              <a:gd name="connsiteX14" fmla="*/ 5486400 w 5486400"/>
              <a:gd name="connsiteY14" fmla="*/ 3785616 h 8229600"/>
              <a:gd name="connsiteX15" fmla="*/ 5486400 w 5486400"/>
              <a:gd name="connsiteY15" fmla="*/ 4224528 h 8229600"/>
              <a:gd name="connsiteX16" fmla="*/ 5486400 w 5486400"/>
              <a:gd name="connsiteY16" fmla="*/ 4745736 h 8229600"/>
              <a:gd name="connsiteX17" fmla="*/ 5486400 w 5486400"/>
              <a:gd name="connsiteY17" fmla="*/ 5431536 h 8229600"/>
              <a:gd name="connsiteX18" fmla="*/ 5486400 w 5486400"/>
              <a:gd name="connsiteY18" fmla="*/ 6117336 h 8229600"/>
              <a:gd name="connsiteX19" fmla="*/ 5486400 w 5486400"/>
              <a:gd name="connsiteY19" fmla="*/ 6885432 h 8229600"/>
              <a:gd name="connsiteX20" fmla="*/ 5486400 w 5486400"/>
              <a:gd name="connsiteY20" fmla="*/ 7488936 h 8229600"/>
              <a:gd name="connsiteX21" fmla="*/ 5486400 w 5486400"/>
              <a:gd name="connsiteY21" fmla="*/ 8229600 h 8229600"/>
              <a:gd name="connsiteX22" fmla="*/ 4855464 w 5486400"/>
              <a:gd name="connsiteY22" fmla="*/ 8229600 h 8229600"/>
              <a:gd name="connsiteX23" fmla="*/ 4224528 w 5486400"/>
              <a:gd name="connsiteY23" fmla="*/ 8229600 h 8229600"/>
              <a:gd name="connsiteX24" fmla="*/ 3429000 w 5486400"/>
              <a:gd name="connsiteY24" fmla="*/ 8229600 h 8229600"/>
              <a:gd name="connsiteX25" fmla="*/ 2688336 w 5486400"/>
              <a:gd name="connsiteY25" fmla="*/ 8229600 h 8229600"/>
              <a:gd name="connsiteX26" fmla="*/ 2167128 w 5486400"/>
              <a:gd name="connsiteY26" fmla="*/ 8229600 h 8229600"/>
              <a:gd name="connsiteX27" fmla="*/ 1426464 w 5486400"/>
              <a:gd name="connsiteY27" fmla="*/ 8229600 h 8229600"/>
              <a:gd name="connsiteX28" fmla="*/ 905256 w 5486400"/>
              <a:gd name="connsiteY28" fmla="*/ 8229600 h 8229600"/>
              <a:gd name="connsiteX29" fmla="*/ 0 w 5486400"/>
              <a:gd name="connsiteY29" fmla="*/ 8229600 h 8229600"/>
              <a:gd name="connsiteX30" fmla="*/ 0 w 5486400"/>
              <a:gd name="connsiteY30" fmla="*/ 7790688 h 8229600"/>
              <a:gd name="connsiteX31" fmla="*/ 0 w 5486400"/>
              <a:gd name="connsiteY31" fmla="*/ 7187184 h 8229600"/>
              <a:gd name="connsiteX32" fmla="*/ 0 w 5486400"/>
              <a:gd name="connsiteY32" fmla="*/ 6583680 h 8229600"/>
              <a:gd name="connsiteX33" fmla="*/ 0 w 5486400"/>
              <a:gd name="connsiteY33" fmla="*/ 5980176 h 8229600"/>
              <a:gd name="connsiteX34" fmla="*/ 0 w 5486400"/>
              <a:gd name="connsiteY34" fmla="*/ 5212080 h 8229600"/>
              <a:gd name="connsiteX35" fmla="*/ 0 w 5486400"/>
              <a:gd name="connsiteY35" fmla="*/ 4361688 h 8229600"/>
              <a:gd name="connsiteX36" fmla="*/ 0 w 5486400"/>
              <a:gd name="connsiteY36" fmla="*/ 3511296 h 8229600"/>
              <a:gd name="connsiteX37" fmla="*/ 0 w 5486400"/>
              <a:gd name="connsiteY37" fmla="*/ 2990088 h 8229600"/>
              <a:gd name="connsiteX38" fmla="*/ 0 w 5486400"/>
              <a:gd name="connsiteY38" fmla="*/ 2221992 h 8229600"/>
              <a:gd name="connsiteX39" fmla="*/ 0 w 5486400"/>
              <a:gd name="connsiteY39" fmla="*/ 1371600 h 8229600"/>
              <a:gd name="connsiteX40" fmla="*/ 0 w 5486400"/>
              <a:gd name="connsiteY40" fmla="*/ 603504 h 8229600"/>
              <a:gd name="connsiteX41" fmla="*/ 0 w 5486400"/>
              <a:gd name="connsiteY41" fmla="*/ 0 h 822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5486400" h="8229600" fill="none" extrusionOk="0">
                <a:moveTo>
                  <a:pt x="0" y="0"/>
                </a:moveTo>
                <a:cubicBezTo>
                  <a:pt x="324160" y="-20447"/>
                  <a:pt x="472468" y="-15177"/>
                  <a:pt x="685800" y="0"/>
                </a:cubicBezTo>
                <a:cubicBezTo>
                  <a:pt x="899132" y="15177"/>
                  <a:pt x="1165006" y="2924"/>
                  <a:pt x="1371600" y="0"/>
                </a:cubicBezTo>
                <a:cubicBezTo>
                  <a:pt x="1578194" y="-2924"/>
                  <a:pt x="1865759" y="18977"/>
                  <a:pt x="2057400" y="0"/>
                </a:cubicBezTo>
                <a:cubicBezTo>
                  <a:pt x="2249041" y="-18977"/>
                  <a:pt x="2685244" y="-27743"/>
                  <a:pt x="2852928" y="0"/>
                </a:cubicBezTo>
                <a:cubicBezTo>
                  <a:pt x="3020612" y="27743"/>
                  <a:pt x="3355868" y="17715"/>
                  <a:pt x="3538728" y="0"/>
                </a:cubicBezTo>
                <a:cubicBezTo>
                  <a:pt x="3721588" y="-17715"/>
                  <a:pt x="3826976" y="20172"/>
                  <a:pt x="4114800" y="0"/>
                </a:cubicBezTo>
                <a:cubicBezTo>
                  <a:pt x="4402624" y="-20172"/>
                  <a:pt x="4523944" y="-13472"/>
                  <a:pt x="4800600" y="0"/>
                </a:cubicBezTo>
                <a:cubicBezTo>
                  <a:pt x="5077256" y="13472"/>
                  <a:pt x="5240757" y="-12784"/>
                  <a:pt x="5486400" y="0"/>
                </a:cubicBezTo>
                <a:cubicBezTo>
                  <a:pt x="5493165" y="185117"/>
                  <a:pt x="5502865" y="409909"/>
                  <a:pt x="5486400" y="521208"/>
                </a:cubicBezTo>
                <a:cubicBezTo>
                  <a:pt x="5469935" y="632507"/>
                  <a:pt x="5485917" y="820067"/>
                  <a:pt x="5486400" y="1042416"/>
                </a:cubicBezTo>
                <a:cubicBezTo>
                  <a:pt x="5486883" y="1264765"/>
                  <a:pt x="5489714" y="1449858"/>
                  <a:pt x="5486400" y="1563624"/>
                </a:cubicBezTo>
                <a:cubicBezTo>
                  <a:pt x="5483086" y="1677390"/>
                  <a:pt x="5500283" y="2048821"/>
                  <a:pt x="5486400" y="2249424"/>
                </a:cubicBezTo>
                <a:cubicBezTo>
                  <a:pt x="5472517" y="2450027"/>
                  <a:pt x="5460243" y="2800849"/>
                  <a:pt x="5486400" y="3017520"/>
                </a:cubicBezTo>
                <a:cubicBezTo>
                  <a:pt x="5512557" y="3234191"/>
                  <a:pt x="5509774" y="3420921"/>
                  <a:pt x="5486400" y="3785616"/>
                </a:cubicBezTo>
                <a:cubicBezTo>
                  <a:pt x="5463026" y="4150311"/>
                  <a:pt x="5481565" y="4059005"/>
                  <a:pt x="5486400" y="4224528"/>
                </a:cubicBezTo>
                <a:cubicBezTo>
                  <a:pt x="5491235" y="4390051"/>
                  <a:pt x="5497467" y="4586179"/>
                  <a:pt x="5486400" y="4745736"/>
                </a:cubicBezTo>
                <a:cubicBezTo>
                  <a:pt x="5475333" y="4905293"/>
                  <a:pt x="5486519" y="5261247"/>
                  <a:pt x="5486400" y="5431536"/>
                </a:cubicBezTo>
                <a:cubicBezTo>
                  <a:pt x="5486281" y="5601825"/>
                  <a:pt x="5516325" y="5912866"/>
                  <a:pt x="5486400" y="6117336"/>
                </a:cubicBezTo>
                <a:cubicBezTo>
                  <a:pt x="5456475" y="6321806"/>
                  <a:pt x="5511991" y="6577855"/>
                  <a:pt x="5486400" y="6885432"/>
                </a:cubicBezTo>
                <a:cubicBezTo>
                  <a:pt x="5460809" y="7193009"/>
                  <a:pt x="5485542" y="7293784"/>
                  <a:pt x="5486400" y="7488936"/>
                </a:cubicBezTo>
                <a:cubicBezTo>
                  <a:pt x="5487258" y="7684088"/>
                  <a:pt x="5459629" y="8032080"/>
                  <a:pt x="5486400" y="8229600"/>
                </a:cubicBezTo>
                <a:cubicBezTo>
                  <a:pt x="5180306" y="8245336"/>
                  <a:pt x="5143932" y="8238544"/>
                  <a:pt x="4855464" y="8229600"/>
                </a:cubicBezTo>
                <a:cubicBezTo>
                  <a:pt x="4566996" y="8220656"/>
                  <a:pt x="4462202" y="8237652"/>
                  <a:pt x="4224528" y="8229600"/>
                </a:cubicBezTo>
                <a:cubicBezTo>
                  <a:pt x="3986854" y="8221548"/>
                  <a:pt x="3589531" y="8226547"/>
                  <a:pt x="3429000" y="8229600"/>
                </a:cubicBezTo>
                <a:cubicBezTo>
                  <a:pt x="3268469" y="8232653"/>
                  <a:pt x="2945122" y="8237766"/>
                  <a:pt x="2688336" y="8229600"/>
                </a:cubicBezTo>
                <a:cubicBezTo>
                  <a:pt x="2431550" y="8221434"/>
                  <a:pt x="2329237" y="8210683"/>
                  <a:pt x="2167128" y="8229600"/>
                </a:cubicBezTo>
                <a:cubicBezTo>
                  <a:pt x="2005019" y="8248517"/>
                  <a:pt x="1742917" y="8224086"/>
                  <a:pt x="1426464" y="8229600"/>
                </a:cubicBezTo>
                <a:cubicBezTo>
                  <a:pt x="1110011" y="8235114"/>
                  <a:pt x="1015697" y="8249386"/>
                  <a:pt x="905256" y="8229600"/>
                </a:cubicBezTo>
                <a:cubicBezTo>
                  <a:pt x="794815" y="8209814"/>
                  <a:pt x="248258" y="8190203"/>
                  <a:pt x="0" y="8229600"/>
                </a:cubicBezTo>
                <a:cubicBezTo>
                  <a:pt x="-14548" y="8025292"/>
                  <a:pt x="18148" y="7982477"/>
                  <a:pt x="0" y="7790688"/>
                </a:cubicBezTo>
                <a:cubicBezTo>
                  <a:pt x="-18148" y="7598899"/>
                  <a:pt x="-25588" y="7461005"/>
                  <a:pt x="0" y="7187184"/>
                </a:cubicBezTo>
                <a:cubicBezTo>
                  <a:pt x="25588" y="6913363"/>
                  <a:pt x="-8339" y="6705481"/>
                  <a:pt x="0" y="6583680"/>
                </a:cubicBezTo>
                <a:cubicBezTo>
                  <a:pt x="8339" y="6461879"/>
                  <a:pt x="-24654" y="6127905"/>
                  <a:pt x="0" y="5980176"/>
                </a:cubicBezTo>
                <a:cubicBezTo>
                  <a:pt x="24654" y="5832447"/>
                  <a:pt x="30494" y="5400732"/>
                  <a:pt x="0" y="5212080"/>
                </a:cubicBezTo>
                <a:cubicBezTo>
                  <a:pt x="-30494" y="5023428"/>
                  <a:pt x="-32639" y="4699576"/>
                  <a:pt x="0" y="4361688"/>
                </a:cubicBezTo>
                <a:cubicBezTo>
                  <a:pt x="32639" y="4023800"/>
                  <a:pt x="36262" y="3806899"/>
                  <a:pt x="0" y="3511296"/>
                </a:cubicBezTo>
                <a:cubicBezTo>
                  <a:pt x="-36262" y="3215693"/>
                  <a:pt x="-10809" y="3103157"/>
                  <a:pt x="0" y="2990088"/>
                </a:cubicBezTo>
                <a:cubicBezTo>
                  <a:pt x="10809" y="2877019"/>
                  <a:pt x="-25569" y="2396571"/>
                  <a:pt x="0" y="2221992"/>
                </a:cubicBezTo>
                <a:cubicBezTo>
                  <a:pt x="25569" y="2047413"/>
                  <a:pt x="22060" y="1744741"/>
                  <a:pt x="0" y="1371600"/>
                </a:cubicBezTo>
                <a:cubicBezTo>
                  <a:pt x="-22060" y="998459"/>
                  <a:pt x="4325" y="901401"/>
                  <a:pt x="0" y="603504"/>
                </a:cubicBezTo>
                <a:cubicBezTo>
                  <a:pt x="-4325" y="305607"/>
                  <a:pt x="7324" y="147899"/>
                  <a:pt x="0" y="0"/>
                </a:cubicBezTo>
                <a:close/>
              </a:path>
              <a:path w="5486400" h="8229600" stroke="0" extrusionOk="0">
                <a:moveTo>
                  <a:pt x="0" y="0"/>
                </a:moveTo>
                <a:cubicBezTo>
                  <a:pt x="309094" y="-12903"/>
                  <a:pt x="531952" y="5939"/>
                  <a:pt x="685800" y="0"/>
                </a:cubicBezTo>
                <a:cubicBezTo>
                  <a:pt x="839648" y="-5939"/>
                  <a:pt x="1194695" y="-30239"/>
                  <a:pt x="1371600" y="0"/>
                </a:cubicBezTo>
                <a:cubicBezTo>
                  <a:pt x="1548505" y="30239"/>
                  <a:pt x="1705545" y="9508"/>
                  <a:pt x="1892808" y="0"/>
                </a:cubicBezTo>
                <a:cubicBezTo>
                  <a:pt x="2080071" y="-9508"/>
                  <a:pt x="2160583" y="-6216"/>
                  <a:pt x="2414016" y="0"/>
                </a:cubicBezTo>
                <a:cubicBezTo>
                  <a:pt x="2667449" y="6216"/>
                  <a:pt x="2830443" y="-762"/>
                  <a:pt x="3044952" y="0"/>
                </a:cubicBezTo>
                <a:cubicBezTo>
                  <a:pt x="3259461" y="762"/>
                  <a:pt x="3496152" y="38378"/>
                  <a:pt x="3840480" y="0"/>
                </a:cubicBezTo>
                <a:cubicBezTo>
                  <a:pt x="4184808" y="-38378"/>
                  <a:pt x="4321584" y="6501"/>
                  <a:pt x="4471416" y="0"/>
                </a:cubicBezTo>
                <a:cubicBezTo>
                  <a:pt x="4621248" y="-6501"/>
                  <a:pt x="5135380" y="-14528"/>
                  <a:pt x="5486400" y="0"/>
                </a:cubicBezTo>
                <a:cubicBezTo>
                  <a:pt x="5507451" y="261238"/>
                  <a:pt x="5461659" y="343375"/>
                  <a:pt x="5486400" y="603504"/>
                </a:cubicBezTo>
                <a:cubicBezTo>
                  <a:pt x="5511141" y="863633"/>
                  <a:pt x="5487348" y="1137035"/>
                  <a:pt x="5486400" y="1371600"/>
                </a:cubicBezTo>
                <a:cubicBezTo>
                  <a:pt x="5485452" y="1606165"/>
                  <a:pt x="5469092" y="1743837"/>
                  <a:pt x="5486400" y="1975104"/>
                </a:cubicBezTo>
                <a:cubicBezTo>
                  <a:pt x="5503708" y="2206371"/>
                  <a:pt x="5464158" y="2457193"/>
                  <a:pt x="5486400" y="2660904"/>
                </a:cubicBezTo>
                <a:cubicBezTo>
                  <a:pt x="5508642" y="2864615"/>
                  <a:pt x="5499711" y="3088151"/>
                  <a:pt x="5486400" y="3346704"/>
                </a:cubicBezTo>
                <a:cubicBezTo>
                  <a:pt x="5473089" y="3605257"/>
                  <a:pt x="5499038" y="3902680"/>
                  <a:pt x="5486400" y="4114800"/>
                </a:cubicBezTo>
                <a:cubicBezTo>
                  <a:pt x="5473762" y="4326920"/>
                  <a:pt x="5449477" y="4685325"/>
                  <a:pt x="5486400" y="4882896"/>
                </a:cubicBezTo>
                <a:cubicBezTo>
                  <a:pt x="5523323" y="5080467"/>
                  <a:pt x="5470326" y="5103095"/>
                  <a:pt x="5486400" y="5321808"/>
                </a:cubicBezTo>
                <a:cubicBezTo>
                  <a:pt x="5502474" y="5540521"/>
                  <a:pt x="5501363" y="5799750"/>
                  <a:pt x="5486400" y="6172200"/>
                </a:cubicBezTo>
                <a:cubicBezTo>
                  <a:pt x="5471437" y="6544650"/>
                  <a:pt x="5510358" y="6494332"/>
                  <a:pt x="5486400" y="6693408"/>
                </a:cubicBezTo>
                <a:cubicBezTo>
                  <a:pt x="5462442" y="6892484"/>
                  <a:pt x="5464597" y="7232083"/>
                  <a:pt x="5486400" y="7461504"/>
                </a:cubicBezTo>
                <a:cubicBezTo>
                  <a:pt x="5508203" y="7690925"/>
                  <a:pt x="5462152" y="8069789"/>
                  <a:pt x="5486400" y="8229600"/>
                </a:cubicBezTo>
                <a:cubicBezTo>
                  <a:pt x="5306642" y="8213826"/>
                  <a:pt x="5088580" y="8196017"/>
                  <a:pt x="4690872" y="8229600"/>
                </a:cubicBezTo>
                <a:cubicBezTo>
                  <a:pt x="4293164" y="8263183"/>
                  <a:pt x="4089177" y="8243920"/>
                  <a:pt x="3895344" y="8229600"/>
                </a:cubicBezTo>
                <a:cubicBezTo>
                  <a:pt x="3701511" y="8215280"/>
                  <a:pt x="3529854" y="8220019"/>
                  <a:pt x="3319272" y="8229600"/>
                </a:cubicBezTo>
                <a:cubicBezTo>
                  <a:pt x="3108690" y="8239181"/>
                  <a:pt x="2848401" y="8239226"/>
                  <a:pt x="2633472" y="8229600"/>
                </a:cubicBezTo>
                <a:cubicBezTo>
                  <a:pt x="2418543" y="8219974"/>
                  <a:pt x="2301542" y="8257671"/>
                  <a:pt x="2002536" y="8229600"/>
                </a:cubicBezTo>
                <a:cubicBezTo>
                  <a:pt x="1703530" y="8201529"/>
                  <a:pt x="1498496" y="8265148"/>
                  <a:pt x="1261872" y="8229600"/>
                </a:cubicBezTo>
                <a:cubicBezTo>
                  <a:pt x="1025248" y="8194052"/>
                  <a:pt x="519185" y="8244163"/>
                  <a:pt x="0" y="8229600"/>
                </a:cubicBezTo>
                <a:cubicBezTo>
                  <a:pt x="2626" y="8119716"/>
                  <a:pt x="-17253" y="7946291"/>
                  <a:pt x="0" y="7790688"/>
                </a:cubicBezTo>
                <a:cubicBezTo>
                  <a:pt x="17253" y="7635085"/>
                  <a:pt x="5187" y="7399677"/>
                  <a:pt x="0" y="7269480"/>
                </a:cubicBezTo>
                <a:cubicBezTo>
                  <a:pt x="-5187" y="7139283"/>
                  <a:pt x="19924" y="6889016"/>
                  <a:pt x="0" y="6748272"/>
                </a:cubicBezTo>
                <a:cubicBezTo>
                  <a:pt x="-19924" y="6607528"/>
                  <a:pt x="-19788" y="6357686"/>
                  <a:pt x="0" y="6227064"/>
                </a:cubicBezTo>
                <a:cubicBezTo>
                  <a:pt x="19788" y="6096442"/>
                  <a:pt x="35775" y="5657458"/>
                  <a:pt x="0" y="5376672"/>
                </a:cubicBezTo>
                <a:cubicBezTo>
                  <a:pt x="-35775" y="5095886"/>
                  <a:pt x="9248" y="5048233"/>
                  <a:pt x="0" y="4855464"/>
                </a:cubicBezTo>
                <a:cubicBezTo>
                  <a:pt x="-9248" y="4662695"/>
                  <a:pt x="-20825" y="4397800"/>
                  <a:pt x="0" y="4251960"/>
                </a:cubicBezTo>
                <a:cubicBezTo>
                  <a:pt x="20825" y="4106120"/>
                  <a:pt x="34788" y="3664771"/>
                  <a:pt x="0" y="3483864"/>
                </a:cubicBezTo>
                <a:cubicBezTo>
                  <a:pt x="-34788" y="3302957"/>
                  <a:pt x="20742" y="3197732"/>
                  <a:pt x="0" y="2962656"/>
                </a:cubicBezTo>
                <a:cubicBezTo>
                  <a:pt x="-20742" y="2727580"/>
                  <a:pt x="-6446" y="2630580"/>
                  <a:pt x="0" y="2441448"/>
                </a:cubicBezTo>
                <a:cubicBezTo>
                  <a:pt x="6446" y="2252316"/>
                  <a:pt x="19114" y="1867355"/>
                  <a:pt x="0" y="1673352"/>
                </a:cubicBezTo>
                <a:cubicBezTo>
                  <a:pt x="-19114" y="1479349"/>
                  <a:pt x="-19137" y="1230677"/>
                  <a:pt x="0" y="905256"/>
                </a:cubicBezTo>
                <a:cubicBezTo>
                  <a:pt x="19137" y="579835"/>
                  <a:pt x="-16234" y="332871"/>
                  <a:pt x="0" y="0"/>
                </a:cubicBezTo>
                <a:close/>
              </a:path>
            </a:pathLst>
          </a:custGeom>
          <a:ln w="381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361589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</p:pic>
      <p:sp>
        <p:nvSpPr>
          <p:cNvPr id="3" name="Text 0"/>
          <p:cNvSpPr/>
          <p:nvPr/>
        </p:nvSpPr>
        <p:spPr>
          <a:xfrm>
            <a:off x="793790" y="2073712"/>
            <a:ext cx="68093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Внешние ресурсы и API</a:t>
            </a:r>
            <a:endParaRPr lang="en-US" sz="445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530906" y="32005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Bootstrap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30906" y="369093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Фронтенд стилизация и адаптивный дизайн.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450919" y="3200519"/>
            <a:ext cx="215217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Яндекс карты геокодер API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450919" y="3895825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Определение координат по адресам.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531024" y="5321936"/>
            <a:ext cx="39662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Яндекс карты javascript API</a:t>
            </a:r>
            <a:endParaRPr lang="en-US" sz="2200" dirty="0"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531025" y="5812354"/>
            <a:ext cx="51872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Интерактивная карта с точками заказов и курьеров.</a:t>
            </a:r>
            <a:endParaRPr lang="en-US" sz="1750" dirty="0"/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C298F0AB-0A96-D742-8DD2-CA3BE1ABA9F2}"/>
              </a:ext>
            </a:extLst>
          </p:cNvPr>
          <p:cNvSpPr/>
          <p:nvPr/>
        </p:nvSpPr>
        <p:spPr>
          <a:xfrm>
            <a:off x="1101885" y="3277969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">
            <a:extLst>
              <a:ext uri="{FF2B5EF4-FFF2-40B4-BE49-F238E27FC236}">
                <a16:creationId xmlns:a16="http://schemas.microsoft.com/office/drawing/2014/main" id="{B31B556D-DAB9-70D2-2D94-4A0351B4C71E}"/>
              </a:ext>
            </a:extLst>
          </p:cNvPr>
          <p:cNvSpPr/>
          <p:nvPr/>
        </p:nvSpPr>
        <p:spPr>
          <a:xfrm>
            <a:off x="5024616" y="3283367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Shape 1">
            <a:extLst>
              <a:ext uri="{FF2B5EF4-FFF2-40B4-BE49-F238E27FC236}">
                <a16:creationId xmlns:a16="http://schemas.microsoft.com/office/drawing/2014/main" id="{245699CC-730B-51ED-B027-42B88D9479CF}"/>
              </a:ext>
            </a:extLst>
          </p:cNvPr>
          <p:cNvSpPr/>
          <p:nvPr/>
        </p:nvSpPr>
        <p:spPr>
          <a:xfrm>
            <a:off x="1107600" y="5399386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999592" y="388714"/>
            <a:ext cx="57520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dirty="0"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Перспективы развития</a:t>
            </a:r>
          </a:p>
        </p:txBody>
      </p:sp>
      <p:sp>
        <p:nvSpPr>
          <p:cNvPr id="5" name="Text 2"/>
          <p:cNvSpPr/>
          <p:nvPr/>
        </p:nvSpPr>
        <p:spPr>
          <a:xfrm>
            <a:off x="1517508" y="1603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Улучшение </a:t>
            </a:r>
            <a:r>
              <a:rPr lang="en-US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API</a:t>
            </a:r>
          </a:p>
        </p:txBody>
      </p:sp>
      <p:sp>
        <p:nvSpPr>
          <p:cNvPr id="6" name="Text 3"/>
          <p:cNvSpPr/>
          <p:nvPr/>
        </p:nvSpPr>
        <p:spPr>
          <a:xfrm>
            <a:off x="1517508" y="195465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850"/>
              </a:lnSpc>
            </a:pP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Интеграция более продвинутых систем генерации матриц расстояний (Яндекс 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API </a:t>
            </a: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Матрица расстояний)</a:t>
            </a:r>
          </a:p>
        </p:txBody>
      </p:sp>
      <p:sp>
        <p:nvSpPr>
          <p:cNvPr id="8" name="Text 5"/>
          <p:cNvSpPr/>
          <p:nvPr/>
        </p:nvSpPr>
        <p:spPr>
          <a:xfrm>
            <a:off x="1517508" y="3261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ts val="2750"/>
              </a:lnSpc>
              <a:buNone/>
            </a:pPr>
            <a:r>
              <a:rPr lang="ru-RU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Коллективная работа</a:t>
            </a:r>
            <a:endParaRPr lang="en-US" sz="2200" b="1" dirty="0">
              <a:solidFill>
                <a:srgbClr val="272525"/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517508" y="361552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ru-RU" sz="1750" dirty="0"/>
              <a:t>Возможность совместной работы над проектом в реальном времени.  Коллективный доступ логистов</a:t>
            </a:r>
            <a:endParaRPr lang="en-US" sz="175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07F8D71B-CACD-495D-98A1-9F534A12BF7E}"/>
              </a:ext>
            </a:extLst>
          </p:cNvPr>
          <p:cNvSpPr/>
          <p:nvPr/>
        </p:nvSpPr>
        <p:spPr>
          <a:xfrm>
            <a:off x="1517508" y="6387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Контроль за курьерами</a:t>
            </a:r>
            <a:endParaRPr lang="en-US" sz="2200" b="1" dirty="0">
              <a:solidFill>
                <a:srgbClr val="272525"/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D014CBEB-243A-43BE-B9B0-2DCB7F073D43}"/>
              </a:ext>
            </a:extLst>
          </p:cNvPr>
          <p:cNvSpPr/>
          <p:nvPr/>
        </p:nvSpPr>
        <p:spPr>
          <a:xfrm>
            <a:off x="1517508" y="676035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850"/>
              </a:lnSpc>
            </a:pP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Отслеживание курьеров в реальном времени. Оптимизация их маршрутов и поддержка.</a:t>
            </a:r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2F8CF026-D14F-4AED-A995-DC5CDF4393E3}"/>
              </a:ext>
            </a:extLst>
          </p:cNvPr>
          <p:cNvSpPr/>
          <p:nvPr/>
        </p:nvSpPr>
        <p:spPr>
          <a:xfrm>
            <a:off x="1517508" y="49252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2200" b="1" dirty="0">
                <a:solidFill>
                  <a:srgbClr val="272525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Расчет маршрутов</a:t>
            </a:r>
            <a:endParaRPr lang="en-US" sz="2200" b="1" dirty="0">
              <a:solidFill>
                <a:srgbClr val="272525"/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59B25DCC-3A89-4C31-990F-10D1FCDE4CC8}"/>
              </a:ext>
            </a:extLst>
          </p:cNvPr>
          <p:cNvSpPr/>
          <p:nvPr/>
        </p:nvSpPr>
        <p:spPr>
          <a:xfrm>
            <a:off x="1517508" y="527959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850"/>
              </a:lnSpc>
            </a:pPr>
            <a:r>
              <a:rPr lang="ru-RU" sz="1750" dirty="0">
                <a:solidFill>
                  <a:srgbClr val="272525"/>
                </a:solidFill>
                <a:ea typeface="Inter" pitchFamily="34" charset="-122"/>
              </a:rPr>
              <a:t>Автоматический расчет оптимальных маршрутов для курьеров</a:t>
            </a:r>
          </a:p>
        </p:txBody>
      </p:sp>
      <p:pic>
        <p:nvPicPr>
          <p:cNvPr id="2" name="Рисунок 1" descr="Изображение выглядит как одежда, обувь, человек, Контейнер для отходов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0D37D940-3148-7375-E52D-132A2BBB142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5672" r="22545"/>
          <a:stretch/>
        </p:blipFill>
        <p:spPr>
          <a:xfrm>
            <a:off x="10436145" y="250209"/>
            <a:ext cx="4194256" cy="7773471"/>
          </a:xfrm>
          <a:prstGeom prst="rect">
            <a:avLst/>
          </a:prstGeom>
        </p:spPr>
      </p:pic>
      <p:sp>
        <p:nvSpPr>
          <p:cNvPr id="16" name="Shape 1">
            <a:extLst>
              <a:ext uri="{FF2B5EF4-FFF2-40B4-BE49-F238E27FC236}">
                <a16:creationId xmlns:a16="http://schemas.microsoft.com/office/drawing/2014/main" id="{3274ACD7-79DD-0AD9-828D-00431CC7AF31}"/>
              </a:ext>
            </a:extLst>
          </p:cNvPr>
          <p:cNvSpPr/>
          <p:nvPr/>
        </p:nvSpPr>
        <p:spPr>
          <a:xfrm>
            <a:off x="935828" y="1681360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Shape 1">
            <a:extLst>
              <a:ext uri="{FF2B5EF4-FFF2-40B4-BE49-F238E27FC236}">
                <a16:creationId xmlns:a16="http://schemas.microsoft.com/office/drawing/2014/main" id="{A4BCCB94-7A5B-59BA-A92C-4DFBCBC5E42A}"/>
              </a:ext>
            </a:extLst>
          </p:cNvPr>
          <p:cNvSpPr/>
          <p:nvPr/>
        </p:nvSpPr>
        <p:spPr>
          <a:xfrm>
            <a:off x="935828" y="3338643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8" name="Shape 1">
            <a:extLst>
              <a:ext uri="{FF2B5EF4-FFF2-40B4-BE49-F238E27FC236}">
                <a16:creationId xmlns:a16="http://schemas.microsoft.com/office/drawing/2014/main" id="{622246CF-3C40-15BC-C636-3106A51CEBB8}"/>
              </a:ext>
            </a:extLst>
          </p:cNvPr>
          <p:cNvSpPr/>
          <p:nvPr/>
        </p:nvSpPr>
        <p:spPr>
          <a:xfrm>
            <a:off x="935828" y="5002716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Shape 1">
            <a:extLst>
              <a:ext uri="{FF2B5EF4-FFF2-40B4-BE49-F238E27FC236}">
                <a16:creationId xmlns:a16="http://schemas.microsoft.com/office/drawing/2014/main" id="{5FBE85E2-E2A7-2992-BF63-D9330FBE06D8}"/>
              </a:ext>
            </a:extLst>
          </p:cNvPr>
          <p:cNvSpPr/>
          <p:nvPr/>
        </p:nvSpPr>
        <p:spPr>
          <a:xfrm>
            <a:off x="935828" y="6464612"/>
            <a:ext cx="199430" cy="199430"/>
          </a:xfrm>
          <a:prstGeom prst="roundRect">
            <a:avLst>
              <a:gd name="adj" fmla="val 18668"/>
            </a:avLst>
          </a:prstGeom>
          <a:solidFill>
            <a:schemeClr val="tx1">
              <a:lumMod val="85000"/>
              <a:lumOff val="15000"/>
            </a:schemeClr>
          </a:solidFill>
          <a:ln w="7620">
            <a:solidFill>
              <a:srgbClr val="C0C1D7"/>
            </a:solidFill>
            <a:prstDash val="solid"/>
          </a:ln>
        </p:spPr>
      </p:sp>
    </p:spTree>
    <p:extLst>
      <p:ext uri="{BB962C8B-B14F-4D97-AF65-F5344CB8AC3E}">
        <p14:creationId xmlns:p14="http://schemas.microsoft.com/office/powerpoint/2010/main" val="3121694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228</Words>
  <Application>Microsoft Office PowerPoint</Application>
  <PresentationFormat>Произвольный</PresentationFormat>
  <Paragraphs>54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Cascadia Mono ExtraLight</vt:lpstr>
      <vt:lpstr>Cascadia Mono SemiBold</vt:lpstr>
      <vt:lpstr>Inter</vt:lpstr>
      <vt:lpstr>Inter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shakie ⠀</cp:lastModifiedBy>
  <cp:revision>15</cp:revision>
  <dcterms:created xsi:type="dcterms:W3CDTF">2025-05-12T16:17:53Z</dcterms:created>
  <dcterms:modified xsi:type="dcterms:W3CDTF">2025-05-13T14:04:05Z</dcterms:modified>
</cp:coreProperties>
</file>